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2"/>
      <p:bold r:id="rId23"/>
    </p:embeddedFont>
    <p:embeddedFont>
      <p:font typeface="Barlow Light" panose="00000400000000000000" pitchFamily="2" charset="0"/>
      <p:regular r:id="rId24"/>
      <p:bold r:id="rId25"/>
      <p:italic r:id="rId26"/>
      <p:boldItalic r:id="rId27"/>
    </p:embeddedFont>
    <p:embeddedFont>
      <p:font typeface="Lucida Sans" panose="020B0602030504020204" pitchFamily="34" charset="0"/>
      <p:regular r:id="rId28"/>
      <p:bold r:id="rId29"/>
      <p:italic r:id="rId30"/>
      <p:boldItalic r:id="rId31"/>
    </p:embeddedFont>
    <p:embeddedFont>
      <p:font typeface="Raleway Thin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2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ddc3057d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g12ddc3057d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e75dbe0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e75dbe0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e75dbe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e75dbe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ddc3057d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ddc3057d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dea0828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dea0828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ddc3057d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ddc3057d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ddc3057d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ddc3057d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ddc3057d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ddc3057d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db75b81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db75b81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db75b8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db75b8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ddc3057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ddc3057d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2ddc3057d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2ddc3057d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ddc3057d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2ddc3057d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ddc3057d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2ddc3057d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ddc3057d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2ddc3057d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dea082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dea082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ea0828c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ea0828c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ddc3057d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ddc3057d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ddc3057d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ddc3057d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256183" y="1496775"/>
            <a:ext cx="9024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4800"/>
              <a:buNone/>
            </a:pPr>
            <a:r>
              <a:rPr lang="en-US" sz="3200" dirty="0">
                <a:latin typeface="Bahnschrift" panose="020B0502040204020203" pitchFamily="34" charset="0"/>
                <a:ea typeface="Georgia"/>
                <a:cs typeface="Georgia"/>
                <a:sym typeface="Georgia"/>
              </a:rPr>
              <a:t>Deep Instance Segmentation of Teeth on Dental X-rays using U-Nets</a:t>
            </a:r>
            <a:endParaRPr sz="3200" dirty="0">
              <a:latin typeface="Bahnschrift" panose="020B0502040204020203" pitchFamily="34" charset="0"/>
              <a:ea typeface="Georgia"/>
              <a:cs typeface="Georgia"/>
              <a:sym typeface="Georgia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l="13161" t="21236" r="19034" b="16919"/>
          <a:stretch/>
        </p:blipFill>
        <p:spPr>
          <a:xfrm>
            <a:off x="7470329" y="17200"/>
            <a:ext cx="1675272" cy="5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/>
        </p:nvSpPr>
        <p:spPr>
          <a:xfrm>
            <a:off x="3038993" y="675675"/>
            <a:ext cx="3066014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i="0" u="none" strike="noStrike" cap="none" dirty="0">
                <a:latin typeface="Bahnschrift" panose="020B0502040204020203" pitchFamily="34" charset="0"/>
                <a:sym typeface="Arial"/>
              </a:rPr>
              <a:t>19</a:t>
            </a:r>
            <a:r>
              <a:rPr lang="en" sz="2900" dirty="0">
                <a:latin typeface="Bahnschrift" panose="020B0502040204020203" pitchFamily="34" charset="0"/>
              </a:rPr>
              <a:t>AIE312</a:t>
            </a:r>
            <a:r>
              <a:rPr lang="en" sz="2900" b="0" i="0" u="none" strike="noStrike" cap="none" dirty="0">
                <a:latin typeface="Bahnschrift" panose="020B0502040204020203" pitchFamily="34" charset="0"/>
                <a:sym typeface="Arial"/>
              </a:rPr>
              <a:t> – </a:t>
            </a:r>
            <a:r>
              <a:rPr lang="en" sz="2900" dirty="0">
                <a:latin typeface="Bahnschrift" panose="020B0502040204020203" pitchFamily="34" charset="0"/>
              </a:rPr>
              <a:t>DLSIP</a:t>
            </a:r>
            <a:endParaRPr lang="en-US" sz="2900" dirty="0">
              <a:latin typeface="Bahnschrif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Guided By Dr. </a:t>
            </a:r>
            <a:r>
              <a:rPr lang="en-US" dirty="0" err="1">
                <a:latin typeface="Bahnschrift" panose="020B0502040204020203" pitchFamily="34" charset="0"/>
              </a:rPr>
              <a:t>Suja</a:t>
            </a:r>
            <a:r>
              <a:rPr lang="en-US" dirty="0">
                <a:latin typeface="Bahnschrift" panose="020B0502040204020203" pitchFamily="34" charset="0"/>
              </a:rPr>
              <a:t> P</a:t>
            </a:r>
          </a:p>
        </p:txBody>
      </p:sp>
      <p:sp>
        <p:nvSpPr>
          <p:cNvPr id="33" name="Google Shape;33;p6"/>
          <p:cNvSpPr txBox="1"/>
          <p:nvPr/>
        </p:nvSpPr>
        <p:spPr>
          <a:xfrm>
            <a:off x="2859150" y="3155175"/>
            <a:ext cx="3425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       </a:t>
            </a:r>
            <a:r>
              <a:rPr lang="en" sz="2000" b="1" i="0" u="none" strike="noStrike" cap="none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TEAM 4</a:t>
            </a:r>
            <a:r>
              <a:rPr lang="en" sz="2000" b="1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-</a:t>
            </a:r>
            <a:r>
              <a:rPr lang="en" sz="2000" b="1" i="0" u="none" strike="noStrike" cap="none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INFINITY</a:t>
            </a:r>
            <a:endParaRPr sz="1600" b="1" i="0" u="none" strike="noStrike" cap="none" dirty="0">
              <a:solidFill>
                <a:srgbClr val="7F7F7F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APOORVA 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TANUJ M  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rPr>
              <a:t>AISHWARYA V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7F7F7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4979"/>
          <a:stretch/>
        </p:blipFill>
        <p:spPr>
          <a:xfrm>
            <a:off x="108975" y="702788"/>
            <a:ext cx="8804901" cy="355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103525" y="347725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POST PROCESSING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91800" y="1097500"/>
            <a:ext cx="8319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First, the output of the network has been resized to the size of the original input, using a Lanczos filter on all pixels that may contribute to the output value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Morphological grayscale opening operation on resized output map is applied - remove small light details in the image and to separate teeth from each other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Then, the image sharpening filter with a kernel is applied to further enhance the details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To detach the connected teeth, grayscale erosion morphological operation is applied twice to the output map of the sharpening filter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Following the erosion operation, the masks are generated by a segmentation operation, in which the optimum threshold is determined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Subsets of connected components are uniquely labeled on the masks using the connected-component procedure, with a cluster size threshold of 2000 pixels</a:t>
            </a:r>
            <a:endParaRPr sz="12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38" y="3313900"/>
            <a:ext cx="3847573" cy="15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211650" y="-291275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l="2761"/>
          <a:stretch/>
        </p:blipFill>
        <p:spPr>
          <a:xfrm>
            <a:off x="1144225" y="1731951"/>
            <a:ext cx="4457492" cy="19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125" y="1508915"/>
            <a:ext cx="2383375" cy="23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1536"/>
          <a:stretch/>
        </p:blipFill>
        <p:spPr>
          <a:xfrm>
            <a:off x="1274950" y="897175"/>
            <a:ext cx="4271281" cy="18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l="3025"/>
          <a:stretch/>
        </p:blipFill>
        <p:spPr>
          <a:xfrm>
            <a:off x="1274962" y="3032900"/>
            <a:ext cx="4275973" cy="18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125" y="2420800"/>
            <a:ext cx="28956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ctrTitle"/>
          </p:nvPr>
        </p:nvSpPr>
        <p:spPr>
          <a:xfrm>
            <a:off x="333025" y="-26950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PERFORMANCE EVALUATION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t="4238" r="36840" b="45178"/>
          <a:stretch/>
        </p:blipFill>
        <p:spPr>
          <a:xfrm>
            <a:off x="2538736" y="2419475"/>
            <a:ext cx="4292800" cy="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38" y="1313598"/>
            <a:ext cx="5127676" cy="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775" y="3743550"/>
            <a:ext cx="5754274" cy="6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ctrTitle"/>
          </p:nvPr>
        </p:nvSpPr>
        <p:spPr>
          <a:xfrm>
            <a:off x="333025" y="-26950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HIGHLIGHTS OF THE STUDY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800575" y="1401900"/>
            <a:ext cx="77856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To compensate the dataset limitation, data augmentation strategies were applied. Adding salt and pepper noise and horizontal flipping resulted a slight increase in the performance.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performance of counting the number of teeth is significantly improved by the application of the post-processing stages.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In our study, by the proposed technique, the mean error of tooth count is 6.15% which is the lowest in the literature, to our knowledge.</a:t>
            </a:r>
            <a:endParaRPr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ctrTitle"/>
          </p:nvPr>
        </p:nvSpPr>
        <p:spPr>
          <a:xfrm>
            <a:off x="333025" y="-26950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943975" y="1386325"/>
            <a:ext cx="78588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this study, a method to segment and count the tooth instances on panoramic radiographs is proposed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evaluations demonstrate the potential of the method to help clinical practice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performances of both segmentation and tooth counting are the highest in the literature, to our knowledge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has been achieved by using a relatively small training dataset, which consists of 105 images.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Although, the aim in this study is to segment tooth instances, the presented method is applicable to similar problems on other domains, such that separating the cell instances.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960350" y="2571750"/>
            <a:ext cx="789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further development of the project ,the application that have been planned to be incorporated are: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Tooth anomaly detection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Tooth and it’s type detection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 of Hyperdontia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Teeth Protrusion checking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Diagnosis of oral disease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ctrTitle"/>
          </p:nvPr>
        </p:nvSpPr>
        <p:spPr>
          <a:xfrm>
            <a:off x="333025" y="-26950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ctrTitle"/>
          </p:nvPr>
        </p:nvSpPr>
        <p:spPr>
          <a:xfrm>
            <a:off x="333025" y="-26950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63975" y="1227906"/>
            <a:ext cx="7858800" cy="3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G. Jader, J. Fontineli, M. Ruiz, K. Abdalla, M. Pithon, and L. Oliveira, “Deep instance segmentation of teeth in panoramic x-ray images,” in 2018 31st SIBGRAPI Conference on Graphics, Patterns and Images (SIBGRAPI). IEEE, 2018, pp. 400–407. 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O. Ronneberger, P. Fischer, and T. Brox, “U-net: Convolutional networks for biomedical image segmentation,” in International Conference on Medical image computing and computer assisted intervention, Springer, 2015, pp.234–241. 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N. Shah, N. Bansal, and A. Logani, “Recent advances in imaging technologies in dentistry,” World journal of radiology, vol. 6, no. 10, p. 794, 2014. 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M. H. Bozkurt and S. Karagol, “Jaw and teeth segmentation on the panoramic x-ray images for dental human identification,” Journal of Digital Imaging, pp. 1–18, 2020.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Y. Zhao, P. Li, C. Gao, Y. Liu, Q. Chen, F. Yang, and D. Meng, “Tsasnet: Tooth segmentation on dental panoramic x-ray images by two-stage attention segmentation network,” Knowledge-Based Systems, vol. 206, p. 106338, 2020. 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>
            <a:off x="211650" y="1629175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3052975" y="0"/>
            <a:ext cx="287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Arial"/>
                <a:ea typeface="Arial"/>
                <a:cs typeface="Arial"/>
                <a:sym typeface="Arial"/>
              </a:rPr>
              <a:t>ABSTRACT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825550" y="1498380"/>
            <a:ext cx="8057700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Automatic teeth segmentation for patients panoramic x-ray images, which is used for dentistry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we propose a post-processing stage to obtain a segmentation map in which the objects in the image are separated, and apply this technique to tooth instance segmentation with U-Net network.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proposed post-processing stages reduce the mean error of tooth count to 6.15%,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error without post-processing is 26.81%.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performances of both segmentation and tooth counting are the highest in the literature, to our knowledge.</a:t>
            </a: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ctrTitle"/>
          </p:nvPr>
        </p:nvSpPr>
        <p:spPr>
          <a:xfrm>
            <a:off x="2441400" y="-216025"/>
            <a:ext cx="4261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935725" y="1356500"/>
            <a:ext cx="7925700" cy="3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Oral health is an important indicator of overall health, and quality of life.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oral diseases include dental caries (tooth decay), periodontal (gum) disease, and oral cancers.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Dental caries is the most common disease globally with increasing prevalence.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 of teeth is usually a necessary step in the analysis of dental images such as for lesion detection , age or gender determination and human identification.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algorithms, in particular convolutional neural networks (CNNs), have rapidly become a methodology of choice for analyzing medical images with the advent of computation hardware/algorithms, increase in the amount of data and superior success.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propose to apply a post-processing stage to obtain a segmentation map in which the objects in the image are separated and use the technique for tooth instance segmentation with U-Net network.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650" y="3694500"/>
            <a:ext cx="1632050" cy="15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ctrTitle"/>
          </p:nvPr>
        </p:nvSpPr>
        <p:spPr>
          <a:xfrm>
            <a:off x="423450" y="-288900"/>
            <a:ext cx="8297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DATASET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1025550" y="1081244"/>
            <a:ext cx="7423200" cy="273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anonymized and de-identified panoramic dental x-ray images of 116 patients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images have been taken by the Soredex Cranex D digital panoramic x-ray unit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widths of all images vary between 2600-3138 pixels, their heights are between 1050-1380 pixels\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edentulous cases are excluded in this study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050" y="2355900"/>
            <a:ext cx="5665901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521713" y="-201725"/>
            <a:ext cx="8297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PREPROCESSING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24625" y="1302275"/>
            <a:ext cx="8236800" cy="273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panoramic dental x-ray images are resized to 512x512 pixels, and normalized in the range of 0 to 1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U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original radiograph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U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mask obtained by manual labeling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U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mask, in which each tooth is separated from the others by a narrow gap.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62" y="2702525"/>
            <a:ext cx="6340426" cy="2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 idx="4294967295"/>
          </p:nvPr>
        </p:nvSpPr>
        <p:spPr>
          <a:xfrm>
            <a:off x="486450" y="412950"/>
            <a:ext cx="8297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THE U-NET ARCHITECTURE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l="1596" b="2110"/>
          <a:stretch/>
        </p:blipFill>
        <p:spPr>
          <a:xfrm>
            <a:off x="383112" y="1219450"/>
            <a:ext cx="8503776" cy="334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477925" y="397625"/>
            <a:ext cx="8297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THE NETWORK ARCHITECTURE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2831419" y="1142726"/>
            <a:ext cx="37443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" sz="1300" dirty="0"/>
              <a:t>The U-Net architecture + Post Processing</a:t>
            </a:r>
            <a:endParaRPr sz="1300" dirty="0"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19" y="1654339"/>
            <a:ext cx="5057900" cy="291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423450" y="-169025"/>
            <a:ext cx="8297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TRAINING DETAILS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864075" y="1495125"/>
            <a:ext cx="77352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Implemented in Python using Keras library.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loss function used is binary cross entropy.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weights are optimized through the Adaptive Moment Estimation (ADAM) optimizer at 200 epochs with a batch size of 8.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In this study, different combinations of horizontal flipping, vertical flipping, and adding random salt and pepper noise are applied for data augmentation to the training dataset.</a:t>
            </a:r>
            <a:endParaRPr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411475" y="-180550"/>
            <a:ext cx="872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PURPOSE OF POST PROCESSING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864850" y="1667600"/>
            <a:ext cx="77352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Separation of tooth instances in the final map is assured by morphological operations.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Each output map produced by the network is processed by a series of basic image processing operations.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aim of these operations is not only to increase the separation of the teeth from each other, but also to reduce the noise in the final segmentation maps.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1117</Words>
  <Application>Microsoft Office PowerPoint</Application>
  <PresentationFormat>On-screen Show (16:9)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Raleway Thin</vt:lpstr>
      <vt:lpstr>Lucida Sans</vt:lpstr>
      <vt:lpstr>Bahnschrift</vt:lpstr>
      <vt:lpstr>Arial</vt:lpstr>
      <vt:lpstr>Barlow Light</vt:lpstr>
      <vt:lpstr>Gaoler template</vt:lpstr>
      <vt:lpstr>Deep Instance Segmentation of Teeth on Dental X-rays using U-Nets</vt:lpstr>
      <vt:lpstr>ABSTRACT</vt:lpstr>
      <vt:lpstr>INTRODUCTION</vt:lpstr>
      <vt:lpstr>DATASET</vt:lpstr>
      <vt:lpstr>PREPROCESSING</vt:lpstr>
      <vt:lpstr>THE U-NET ARCHITECTURE</vt:lpstr>
      <vt:lpstr>THE NETWORK ARCHITECTURE</vt:lpstr>
      <vt:lpstr>TRAINING DETAILS</vt:lpstr>
      <vt:lpstr>PURPOSE OF POST PROCESSING</vt:lpstr>
      <vt:lpstr>PowerPoint Presentation</vt:lpstr>
      <vt:lpstr>POST PROCESSING</vt:lpstr>
      <vt:lpstr>RESULTS</vt:lpstr>
      <vt:lpstr>PowerPoint Presentation</vt:lpstr>
      <vt:lpstr>PERFORMANCE EVALUATION</vt:lpstr>
      <vt:lpstr>HIGHLIGHTS OF THE STUDY</vt:lpstr>
      <vt:lpstr>CONCLUSION</vt:lpstr>
      <vt:lpstr>In the further development of the project ,the application that have been planned to be incorporated are:   Tooth anomaly detection  Missing Tooth and it’s type detection  Detection of Hyperdontia  Teeth Protrusion checking  Diagnosis of oral disease 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Tooth Instance Segmentation on Panoramic Dental Radiographs Using U-Nets</dc:title>
  <cp:lastModifiedBy>Aishwarya Virigineni</cp:lastModifiedBy>
  <cp:revision>8</cp:revision>
  <dcterms:modified xsi:type="dcterms:W3CDTF">2022-05-25T15:03:31Z</dcterms:modified>
</cp:coreProperties>
</file>